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309" r:id="rId3"/>
    <p:sldId id="314" r:id="rId4"/>
    <p:sldId id="315" r:id="rId5"/>
    <p:sldId id="305" r:id="rId6"/>
    <p:sldId id="297" r:id="rId7"/>
    <p:sldId id="316" r:id="rId8"/>
    <p:sldId id="308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29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88" autoAdjust="0"/>
    <p:restoredTop sz="94671" autoAdjust="0"/>
  </p:normalViewPr>
  <p:slideViewPr>
    <p:cSldViewPr>
      <p:cViewPr>
        <p:scale>
          <a:sx n="69" d="100"/>
          <a:sy n="69" d="100"/>
        </p:scale>
        <p:origin x="-52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24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7A0B-57BE-4921-92EF-44FC401906A4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DBA3-2E4F-434D-8FF2-4966E21699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3036856"/>
      </p:ext>
    </p:extLst>
  </p:cSld>
  <p:clrMapOvr>
    <a:masterClrMapping/>
  </p:clrMapOvr>
  <p:transition spd="med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7A0B-57BE-4921-92EF-44FC401906A4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DBA3-2E4F-434D-8FF2-4966E21699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9920320"/>
      </p:ext>
    </p:extLst>
  </p:cSld>
  <p:clrMapOvr>
    <a:masterClrMapping/>
  </p:clrMapOvr>
  <p:transition spd="med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7A0B-57BE-4921-92EF-44FC401906A4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DBA3-2E4F-434D-8FF2-4966E21699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8138502"/>
      </p:ext>
    </p:extLst>
  </p:cSld>
  <p:clrMapOvr>
    <a:masterClrMapping/>
  </p:clrMapOvr>
  <p:transition spd="med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7A0B-57BE-4921-92EF-44FC401906A4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DBA3-2E4F-434D-8FF2-4966E21699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9468106"/>
      </p:ext>
    </p:extLst>
  </p:cSld>
  <p:clrMapOvr>
    <a:masterClrMapping/>
  </p:clrMapOvr>
  <p:transition spd="med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7A0B-57BE-4921-92EF-44FC401906A4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DBA3-2E4F-434D-8FF2-4966E21699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3354470"/>
      </p:ext>
    </p:extLst>
  </p:cSld>
  <p:clrMapOvr>
    <a:masterClrMapping/>
  </p:clrMapOvr>
  <p:transition spd="med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7A0B-57BE-4921-92EF-44FC401906A4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DBA3-2E4F-434D-8FF2-4966E21699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2000866"/>
      </p:ext>
    </p:extLst>
  </p:cSld>
  <p:clrMapOvr>
    <a:masterClrMapping/>
  </p:clrMapOvr>
  <p:transition spd="med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7A0B-57BE-4921-92EF-44FC401906A4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DBA3-2E4F-434D-8FF2-4966E21699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3983825"/>
      </p:ext>
    </p:extLst>
  </p:cSld>
  <p:clrMapOvr>
    <a:masterClrMapping/>
  </p:clrMapOvr>
  <p:transition spd="med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7A0B-57BE-4921-92EF-44FC401906A4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DBA3-2E4F-434D-8FF2-4966E21699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746691"/>
      </p:ext>
    </p:extLst>
  </p:cSld>
  <p:clrMapOvr>
    <a:masterClrMapping/>
  </p:clrMapOvr>
  <p:transition spd="med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7A0B-57BE-4921-92EF-44FC401906A4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DBA3-2E4F-434D-8FF2-4966E21699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2607471"/>
      </p:ext>
    </p:extLst>
  </p:cSld>
  <p:clrMapOvr>
    <a:masterClrMapping/>
  </p:clrMapOvr>
  <p:transition spd="med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7A0B-57BE-4921-92EF-44FC401906A4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DBA3-2E4F-434D-8FF2-4966E21699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8833069"/>
      </p:ext>
    </p:extLst>
  </p:cSld>
  <p:clrMapOvr>
    <a:masterClrMapping/>
  </p:clrMapOvr>
  <p:transition spd="med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7A0B-57BE-4921-92EF-44FC401906A4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DBA3-2E4F-434D-8FF2-4966E21699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6302090"/>
      </p:ext>
    </p:extLst>
  </p:cSld>
  <p:clrMapOvr>
    <a:masterClrMapping/>
  </p:clrMapOvr>
  <p:transition spd="med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87A0B-57BE-4921-92EF-44FC401906A4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7DBA3-2E4F-434D-8FF2-4966E21699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3891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med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2276872"/>
            <a:ext cx="5616624" cy="181588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«Актуальные вопросы реализации ОО «Познавательное развитие» в условиях  ФГОС ДО из практики работы детского сада»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548680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 города Новосибирска «Детский сад №280 комбинированного вида»</a:t>
            </a:r>
            <a:endParaRPr lang="ru-RU" b="1" i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5661248"/>
            <a:ext cx="3934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Старший воспитатель Жданова Е.И.</a:t>
            </a:r>
            <a:br>
              <a:rPr lang="ru-RU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кв.категория</a:t>
            </a:r>
            <a:endParaRPr lang="ru-RU" i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916249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5896" y="3501008"/>
            <a:ext cx="2952328" cy="2103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Проектная деятельность обеспечивает развитие познавательного интереса у детей, формирует умение ориентироваться в информационном пространстве</a:t>
            </a:r>
            <a:endParaRPr lang="ru-RU" b="1" i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P10603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548680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P10603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7" y="3501008"/>
            <a:ext cx="3168352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52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620688"/>
            <a:ext cx="3564396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980728"/>
            <a:ext cx="3096344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755576" y="620688"/>
            <a:ext cx="7628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«Театральный фестиваль» в 2017 году посвящен году экологии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0170420_0934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980728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20170421_101158.jpg"/>
          <p:cNvPicPr>
            <a:picLocks noChangeAspect="1"/>
          </p:cNvPicPr>
          <p:nvPr/>
        </p:nvPicPr>
        <p:blipFill>
          <a:blip r:embed="rId4" cstate="print"/>
          <a:srcRect t="16681"/>
          <a:stretch>
            <a:fillRect/>
          </a:stretch>
        </p:blipFill>
        <p:spPr>
          <a:xfrm>
            <a:off x="755576" y="4077072"/>
            <a:ext cx="4104456" cy="256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548680"/>
            <a:ext cx="5333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Познавательно-исследовательская деятельность 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908720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908720"/>
            <a:ext cx="3600400" cy="27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62"/>
          <a:stretch/>
        </p:blipFill>
        <p:spPr>
          <a:xfrm>
            <a:off x="611561" y="3480574"/>
            <a:ext cx="4680520" cy="2900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P10600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476672"/>
            <a:ext cx="3924818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76673"/>
            <a:ext cx="3681621" cy="233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119" r="14323"/>
          <a:stretch>
            <a:fillRect/>
          </a:stretch>
        </p:blipFill>
        <p:spPr>
          <a:xfrm>
            <a:off x="539552" y="2852936"/>
            <a:ext cx="3240360" cy="3444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age.jpg"/>
          <p:cNvPicPr>
            <a:picLocks noChangeAspect="1"/>
          </p:cNvPicPr>
          <p:nvPr/>
        </p:nvPicPr>
        <p:blipFill>
          <a:blip r:embed="rId5" cstate="print"/>
          <a:srcRect l="18715" t="10137"/>
          <a:stretch>
            <a:fillRect/>
          </a:stretch>
        </p:blipFill>
        <p:spPr>
          <a:xfrm>
            <a:off x="4139952" y="2708920"/>
            <a:ext cx="2502024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76672"/>
            <a:ext cx="4024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Музейная педагогика в детском саду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F:\P10409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052736"/>
            <a:ext cx="3528392" cy="2646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3831314"/>
            <a:ext cx="4032448" cy="3026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316" t="7055" b="7968"/>
          <a:stretch/>
        </p:blipFill>
        <p:spPr>
          <a:xfrm>
            <a:off x="755576" y="908720"/>
            <a:ext cx="4104930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653" y="476672"/>
            <a:ext cx="7312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«Играя, подрастаем» – технология познавательного развития детей </a:t>
            </a:r>
          </a:p>
          <a:p>
            <a:pPr algn="just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ладшего дошкольного возраста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Ольга\Pictures\Дети 2016\P10702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836712"/>
            <a:ext cx="4464496" cy="3348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Ольга\Pictures\Дети 2016\P10703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052736"/>
            <a:ext cx="3312368" cy="2573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10104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4211706"/>
            <a:ext cx="3528392" cy="2646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105073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3645024"/>
            <a:ext cx="3836627" cy="2877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 </a:t>
            </a:r>
            <a:endParaRPr lang="ru-RU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805139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3568" y="332656"/>
            <a:ext cx="2587625" cy="1143000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ЦЕЛЕВЫЕ ОРИЕНТИРЫ</a:t>
            </a:r>
            <a:endParaRPr lang="ru-RU" sz="2000" b="1" i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6912768" cy="230425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826285" y="3848762"/>
            <a:ext cx="2219325" cy="2088232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5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Может длительно целенаправленно наблюдать за объектами, выделять их проявления изменения во времени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3172609" y="4365104"/>
            <a:ext cx="2155825" cy="2016224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5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Владеет системой  эталонов, осуществляет сенсорный анализ, выделяя в сходных предметах отличие, в разных – сходство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3093234" y="2204864"/>
            <a:ext cx="2314575" cy="1944216"/>
          </a:xfrm>
          <a:prstGeom prst="hexagon">
            <a:avLst>
              <a:gd name="adj" fmla="val 29779"/>
              <a:gd name="vf" fmla="val 11547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5479462" y="4005064"/>
            <a:ext cx="2143125" cy="2105025"/>
          </a:xfrm>
          <a:prstGeom prst="hexagon">
            <a:avLst>
              <a:gd name="adj" fmla="val 25452"/>
              <a:gd name="vf" fmla="val 115470"/>
            </a:avLst>
          </a:prstGeom>
          <a:solidFill>
            <a:schemeClr val="accent5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Проявляет интерес к предметам окружающего мира ,символам, знакам, моделям;  пытается устанавливать различные взаимосвязи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3059832" y="260648"/>
            <a:ext cx="2409825" cy="1800200"/>
          </a:xfrm>
          <a:prstGeom prst="hexagon">
            <a:avLst>
              <a:gd name="adj" fmla="val 26354"/>
              <a:gd name="vf" fmla="val 115470"/>
            </a:avLst>
          </a:prstGeom>
          <a:solidFill>
            <a:schemeClr val="accent5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Отличается широтой кругозора, интересно и с увлечением делится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впечатлениями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79" y="332656"/>
            <a:ext cx="1679227" cy="1447609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  <p:pic>
        <p:nvPicPr>
          <p:cNvPr id="1026" name="Picture 2" descr="C:\Users\User\Pictures\ebe9ac202a3149b75a8ae8adb2e1d8a7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1772816"/>
            <a:ext cx="3240360" cy="2796034"/>
          </a:xfrm>
          <a:prstGeom prst="pentagon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159016043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76256" y="692696"/>
            <a:ext cx="1548836" cy="1270494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41827524"/>
              </p:ext>
            </p:extLst>
          </p:nvPr>
        </p:nvGraphicFramePr>
        <p:xfrm>
          <a:off x="755576" y="548679"/>
          <a:ext cx="5904656" cy="5910416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5904656"/>
              </a:tblGrid>
              <a:tr h="10636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Образовательные области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7625" marR="47625" marT="47622" marB="47622" anchor="ctr" horzOverflow="overflow"/>
                </a:tc>
              </a:tr>
              <a:tr h="10118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Социально-коммуникативное развитие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7625" marR="47625" marT="47622" marB="47622" anchor="ctr" horzOverflow="overflow"/>
                </a:tc>
              </a:tr>
              <a:tr h="8685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Познавательное развитие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7625" marR="47625" marT="47622" marB="47622" anchor="ctr" horzOverflow="overflow"/>
                </a:tc>
              </a:tr>
              <a:tr h="8391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Речевое развитие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7625" marR="47625" marT="47622" marB="47622" anchor="ctr" horzOverflow="overflow"/>
                </a:tc>
              </a:tr>
              <a:tr h="8685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Физическое развитие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7625" marR="47625" marT="47622" marB="47622" anchor="ctr" horzOverflow="overflow"/>
                </a:tc>
              </a:tr>
              <a:tr h="12586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Художественно-эстетическое развитие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7625" marR="47625" marT="47622" marB="47622" anchor="ctr" horzOverflow="overflow"/>
                </a:tc>
              </a:tr>
            </a:tbl>
          </a:graphicData>
        </a:graphic>
      </p:graphicFrame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620688"/>
            <a:ext cx="6432715" cy="4824537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w9wPEHA2LQ.jpg"/>
          <p:cNvPicPr>
            <a:picLocks noChangeAspect="1"/>
          </p:cNvPicPr>
          <p:nvPr/>
        </p:nvPicPr>
        <p:blipFill>
          <a:blip r:embed="rId2" cstate="print"/>
          <a:srcRect l="4326" r="8263"/>
          <a:stretch>
            <a:fillRect/>
          </a:stretch>
        </p:blipFill>
        <p:spPr>
          <a:xfrm>
            <a:off x="395536" y="2996952"/>
            <a:ext cx="4798323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3568" y="548680"/>
            <a:ext cx="6537920" cy="1008112"/>
          </a:xfrm>
          <a:solidFill>
            <a:schemeClr val="accent5">
              <a:lumMod val="75000"/>
            </a:schemeClr>
          </a:solidFill>
        </p:spPr>
        <p:txBody>
          <a:bodyPr>
            <a:normAutofit fontScale="90000"/>
          </a:bodyPr>
          <a:lstStyle/>
          <a:p>
            <a:pPr lvl="0">
              <a:lnSpc>
                <a:spcPts val="3800"/>
              </a:lnSpc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Развивающая предметно-</a:t>
            </a:r>
            <a:br>
              <a:rPr lang="ru-RU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пространственная </a:t>
            </a:r>
            <a:r>
              <a:rPr lang="ru-RU" sz="2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среда должна быть:</a:t>
            </a:r>
            <a:r>
              <a:rPr lang="ru-RU" sz="3100" b="1" dirty="0">
                <a:solidFill>
                  <a:schemeClr val="bg1"/>
                </a:solidFill>
              </a:rPr>
              <a:t/>
            </a:r>
            <a:br>
              <a:rPr lang="ru-RU" sz="3100" b="1" dirty="0">
                <a:solidFill>
                  <a:schemeClr val="bg1"/>
                </a:solidFill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11560" y="1556793"/>
            <a:ext cx="7488832" cy="2088232"/>
          </a:xfrm>
        </p:spPr>
        <p:txBody>
          <a:bodyPr>
            <a:normAutofit fontScale="77500" lnSpcReduction="20000"/>
          </a:bodyPr>
          <a:lstStyle/>
          <a:p>
            <a:pPr lvl="0">
              <a:buNone/>
              <a:defRPr/>
            </a:pPr>
            <a:r>
              <a:rPr lang="ru-RU" sz="3600" b="1" dirty="0" smtClean="0"/>
              <a:t>   </a:t>
            </a:r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Содержательно-насыщенной</a:t>
            </a:r>
            <a:endParaRPr lang="ru-RU" sz="26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  <a:defRPr/>
            </a:pPr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Трансформируемой</a:t>
            </a:r>
            <a:endParaRPr lang="ru-RU" sz="26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  <a:defRPr/>
            </a:pPr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Полифункциональной</a:t>
            </a:r>
            <a:endParaRPr lang="ru-RU" sz="26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  <a:defRPr/>
            </a:pPr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Вариативной</a:t>
            </a:r>
            <a:endParaRPr lang="ru-RU" sz="26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  <a:defRPr/>
            </a:pPr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Доступной</a:t>
            </a:r>
            <a:endParaRPr lang="ru-RU" sz="26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  <a:defRPr/>
            </a:pPr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Безопасной</a:t>
            </a:r>
            <a:endParaRPr lang="ru-RU" sz="26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3938183529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83568" y="620688"/>
          <a:ext cx="7488832" cy="524256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74888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Содержание ОО «Познавательное развитие»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Познавательное развитие предполагает развитие интересов детей, любознательности и познавательной мотивации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формирование познавательных действий, становление сознания; развитие воображения и творческой активности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формирование первичных представлений о себе, других людях, объектах окружающего мира, о свойствах и отношениях объектов окружающего мира 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 малой родине и Отечестве, представлений о </a:t>
                      </a:r>
                      <a:r>
                        <a:rPr lang="ru-RU" dirty="0" err="1" smtClean="0"/>
                        <a:t>социокультурных</a:t>
                      </a:r>
                      <a:r>
                        <a:rPr lang="ru-RU" dirty="0" smtClean="0"/>
                        <a:t> ценностях нашего народа, об отечественных традициях и праздниках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 планете Земля как общем доме людей, об особенностях ее природы, многообразии стран и народов мира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59452596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620687"/>
            <a:ext cx="6192688" cy="5598189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08639830"/>
              </p:ext>
            </p:extLst>
          </p:nvPr>
        </p:nvGraphicFramePr>
        <p:xfrm>
          <a:off x="467544" y="980729"/>
          <a:ext cx="8280920" cy="5616624"/>
        </p:xfrm>
        <a:graphic>
          <a:graphicData uri="http://schemas.openxmlformats.org/drawingml/2006/table">
            <a:tbl>
              <a:tblPr firstRow="1" firstCol="1" bandRow="1"/>
              <a:tblGrid>
                <a:gridCol w="2185513"/>
                <a:gridCol w="2134967"/>
                <a:gridCol w="91777"/>
                <a:gridCol w="1991397"/>
                <a:gridCol w="1877266"/>
              </a:tblGrid>
              <a:tr h="186584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Формы образовательной деятельности/ виды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738" marR="53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3474">
                <a:tc>
                  <a:txBody>
                    <a:bodyPr/>
                    <a:lstStyle/>
                    <a:p>
                      <a:pPr marL="91440" algn="l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Непосредственно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1440" algn="l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образовательная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деятельность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738" marR="53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14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Режимные моменты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8" marR="53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3025" marR="301625">
                        <a:lnSpc>
                          <a:spcPts val="135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Самостоятельная деятельность детей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8" marR="53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Взаимодействие с родителями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738" marR="53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6584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spc="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Формы организации детей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738" marR="53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9691">
                <a:tc>
                  <a:txBody>
                    <a:bodyPr/>
                    <a:lstStyle/>
                    <a:p>
                      <a:pPr marL="91440" marR="228600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Индивидуальные, подгрупповые, групповые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8" marR="53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37490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Индивидуальные, подгрупповые, групповые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8" marR="53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Индивидуальные, подгрупповые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8" marR="53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8" marR="53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738" marR="53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230291">
                <a:tc>
                  <a:txBody>
                    <a:bodyPr/>
                    <a:lstStyle/>
                    <a:p>
                      <a:pPr marL="91440" algn="l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Сюжетно-ролевая игра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1440"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Рассматривание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1440" algn="l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Наблюдение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1440" algn="l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Чтение Рассказ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1440" algn="l">
                        <a:lnSpc>
                          <a:spcPts val="141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Беседа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1440"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Экспериментирование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1440"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Моделирование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1440"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Развивающая игра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1440" algn="l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Экскурсия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1440"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Конструирование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Опыты, поисковая деятельность  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91440" algn="l">
                        <a:lnSpc>
                          <a:spcPts val="134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Создание коллекций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1440"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Проектная деятельность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14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Ситуации проблемного  взаимодействия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14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Занятие-исследование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Турниры знатоков КВН</a:t>
                      </a:r>
                    </a:p>
                  </a:txBody>
                  <a:tcPr marL="53738" marR="53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Сюжетно-ролевая игра, режиссерская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1440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Дидактическая игра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1440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Рассматривание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1440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Наблюдение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1440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Чтение, Беседа ,Рассказ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1440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Игра-экспериментирование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1440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Развивающая игра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1440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Ситуативный разговор с детьми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1440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Экскурсия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1440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Конструирование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1440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Исследовательская деятельность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1440">
                        <a:lnSpc>
                          <a:spcPts val="134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Создание коллекций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1440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Проектная деятельность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1440">
                        <a:lnSpc>
                          <a:spcPts val="141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Экспериментирование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14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Проблемная ситуация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73025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Развивающая игра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14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Ситуации проблемного  взаимодействия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Ведение календарей природы,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дневников наблюдений</a:t>
                      </a:r>
                    </a:p>
                  </a:txBody>
                  <a:tcPr marL="53738" marR="53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1440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Индивидуальные и совместные сюжетно-ролевые, дидактические ,конструктивные, развивающие  настольно-печатные, 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1440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автодидактические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игры, (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пазлы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  вкладыши,)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1440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Наблюдение 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73025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Простейшие опыты и эксперименты в  лаборатории, центре воды и песка, самостоятельная деятельность в сенсорном уголке, природы, книги и др.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73025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 всех видах  самостоятельной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73025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художественной деятельности 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8" marR="53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91440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8" marR="53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3025" lvl="0" algn="l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Индивидуальные консультации,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73025" lvl="0" algn="l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Дни открытых дверей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lvl="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Мастер-классы</a:t>
                      </a:r>
                    </a:p>
                    <a:p>
                      <a:pPr marL="73025" lvl="0" algn="l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Экскурсия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73025" lvl="0" algn="l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Открытые просмотры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lvl="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Семинары- практикумы</a:t>
                      </a:r>
                    </a:p>
                    <a:p>
                      <a:pPr lvl="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Исследовательские проекты</a:t>
                      </a:r>
                    </a:p>
                    <a:p>
                      <a:pPr lvl="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Праздники знаний, викторины</a:t>
                      </a:r>
                    </a:p>
                    <a:p>
                      <a:pPr lvl="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Создание коллекций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lvl="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Семейные проекты</a:t>
                      </a:r>
                    </a:p>
                    <a:p>
                      <a:pPr marL="73025" lvl="0"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Выставки совместного творчества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моделирование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73025" lvl="0"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Тренинги, решение кроссвордов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lvl="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Видеофильмы</a:t>
                      </a:r>
                    </a:p>
                  </a:txBody>
                  <a:tcPr marL="53738" marR="53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7504" y="-585021"/>
            <a:ext cx="8560662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Проектирование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 и видов образовательной деятельности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познавательному развитию детей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3078313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99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76672"/>
            <a:ext cx="410445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G_10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284984"/>
            <a:ext cx="4212467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P10500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404664"/>
            <a:ext cx="3936437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004048" y="3717032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Семинары, педсоветы, мастер-классы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1907</TotalTime>
  <Words>438</Words>
  <Application>Microsoft Office PowerPoint</Application>
  <PresentationFormat>Экран (4:3)</PresentationFormat>
  <Paragraphs>106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ЦЕЛЕВЫЕ ОРИЕНТИРЫ</vt:lpstr>
      <vt:lpstr>Слайд 3</vt:lpstr>
      <vt:lpstr>Слайд 4</vt:lpstr>
      <vt:lpstr> Развивающая предметно- пространственная среда должна быть: </vt:lpstr>
      <vt:lpstr>Слайд 6</vt:lpstr>
      <vt:lpstr>Слайд 7</vt:lpstr>
      <vt:lpstr>   Проектирование  форм и видов образовательной деятельности по познавательному развитию детей   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Методическое объединение Тема: «Познавательное развитие дошкольников в условиях реализации ФГОС ДО»</dc:title>
  <dc:creator>Ольга Николаевна</dc:creator>
  <cp:lastModifiedBy>User</cp:lastModifiedBy>
  <cp:revision>133</cp:revision>
  <dcterms:created xsi:type="dcterms:W3CDTF">2014-11-19T14:01:47Z</dcterms:created>
  <dcterms:modified xsi:type="dcterms:W3CDTF">2017-10-25T13:57:20Z</dcterms:modified>
</cp:coreProperties>
</file>